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Amatic SC"/>
      <p:regular r:id="rId30"/>
      <p:bold r:id="rId31"/>
    </p:embeddedFont>
    <p:embeddedFont>
      <p:font typeface="Arial Narrow"/>
      <p:regular r:id="rId32"/>
      <p:bold r:id="rId33"/>
      <p:italic r:id="rId34"/>
      <p:boldItalic r:id="rId35"/>
    </p:embeddedFont>
    <p:embeddedFont>
      <p:font typeface="Source Code Pro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maticSC-bold.fntdata"/><Relationship Id="rId30" Type="http://schemas.openxmlformats.org/officeDocument/2006/relationships/font" Target="fonts/AmaticSC-regular.fntdata"/><Relationship Id="rId11" Type="http://schemas.openxmlformats.org/officeDocument/2006/relationships/slide" Target="slides/slide6.xml"/><Relationship Id="rId33" Type="http://schemas.openxmlformats.org/officeDocument/2006/relationships/font" Target="fonts/ArialNarrow-bold.fntdata"/><Relationship Id="rId10" Type="http://schemas.openxmlformats.org/officeDocument/2006/relationships/slide" Target="slides/slide5.xml"/><Relationship Id="rId32" Type="http://schemas.openxmlformats.org/officeDocument/2006/relationships/font" Target="fonts/ArialNarrow-regular.fntdata"/><Relationship Id="rId13" Type="http://schemas.openxmlformats.org/officeDocument/2006/relationships/slide" Target="slides/slide8.xml"/><Relationship Id="rId35" Type="http://schemas.openxmlformats.org/officeDocument/2006/relationships/font" Target="fonts/ArialNarrow-boldItalic.fntdata"/><Relationship Id="rId12" Type="http://schemas.openxmlformats.org/officeDocument/2006/relationships/slide" Target="slides/slide7.xml"/><Relationship Id="rId34" Type="http://schemas.openxmlformats.org/officeDocument/2006/relationships/font" Target="fonts/ArialNarrow-italic.fntdata"/><Relationship Id="rId15" Type="http://schemas.openxmlformats.org/officeDocument/2006/relationships/slide" Target="slides/slide10.xml"/><Relationship Id="rId37" Type="http://schemas.openxmlformats.org/officeDocument/2006/relationships/font" Target="fonts/SourceCodePro-bold.fntdata"/><Relationship Id="rId14" Type="http://schemas.openxmlformats.org/officeDocument/2006/relationships/slide" Target="slides/slide9.xml"/><Relationship Id="rId36" Type="http://schemas.openxmlformats.org/officeDocument/2006/relationships/font" Target="fonts/SourceCodePro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Shape 3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Shape 40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Shape 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11" Type="http://schemas.openxmlformats.org/officeDocument/2006/relationships/image" Target="../media/image7.png"/><Relationship Id="rId10" Type="http://schemas.openxmlformats.org/officeDocument/2006/relationships/image" Target="../media/image15.png"/><Relationship Id="rId12" Type="http://schemas.openxmlformats.org/officeDocument/2006/relationships/image" Target="../media/image9.png"/><Relationship Id="rId9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Relationship Id="rId8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Amatic SC"/>
                <a:ea typeface="Amatic SC"/>
                <a:cs typeface="Amatic SC"/>
                <a:sym typeface="Amatic SC"/>
              </a:rPr>
              <a:t>Reading the World in an American Literature Class: 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latin typeface="Amatic SC"/>
                <a:ea typeface="Amatic SC"/>
                <a:cs typeface="Amatic SC"/>
                <a:sym typeface="Amatic SC"/>
              </a:rPr>
              <a:t>Postcolonial YA Novels and Cosmopolitan Youth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311700" y="3614350"/>
            <a:ext cx="8520600" cy="13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Kristina ByBee 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English teacher / PhD student, ASU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YA Summit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June 14, 2018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2: implementation phase:</a:t>
            </a:r>
            <a:endParaRPr/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b="1"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Pre-reading Activities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b="1"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Reading Activities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b="1"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Post-reading Activities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Pre-reading activities</a:t>
            </a:r>
            <a:endParaRPr/>
          </a:p>
        </p:txBody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162000" y="1185900"/>
            <a:ext cx="61044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“The Danger of a Single Story” TED Talk by Chimamanda Ngozi Adichie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Tajfel &amp; Turner’s Social Identity Development Theory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Student version of Identity wheel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Read the short story, “Indian Education” by Sherman Alexie and practiced applying Social Identity Development Theory to main character, Junior. 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3500" y="228699"/>
            <a:ext cx="2851553" cy="160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8800" y="2360573"/>
            <a:ext cx="2026872" cy="2630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99" y="530765"/>
            <a:ext cx="3999901" cy="408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52400"/>
            <a:ext cx="4267203" cy="444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213875"/>
            <a:ext cx="4029900" cy="87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Identity Development theory</a:t>
            </a:r>
            <a:endParaRPr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2031725"/>
            <a:ext cx="8520600" cy="253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Tajfel &amp; Turner, 1979</a:t>
            </a:r>
            <a:endParaRPr/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225" y="246803"/>
            <a:ext cx="4029900" cy="4649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425" y="152400"/>
            <a:ext cx="41756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activities</a:t>
            </a:r>
            <a:endParaRPr/>
          </a:p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Students </a:t>
            </a:r>
            <a:r>
              <a:rPr b="1" lang="en"/>
              <a:t>choose their book</a:t>
            </a:r>
            <a:r>
              <a:rPr lang="en"/>
              <a:t> from the provided list; reading begins (allow reading in class when possible)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Periodic </a:t>
            </a:r>
            <a:r>
              <a:rPr b="1" lang="en"/>
              <a:t>check-in activities</a:t>
            </a:r>
            <a:r>
              <a:rPr lang="en"/>
              <a:t> (journaling, discussion boards, etc)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Research </a:t>
            </a:r>
            <a:r>
              <a:rPr b="1" lang="en"/>
              <a:t>reviews</a:t>
            </a:r>
            <a:r>
              <a:rPr lang="en"/>
              <a:t> on Amazon &amp; Goodreads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Introduce </a:t>
            </a:r>
            <a:r>
              <a:rPr b="1" lang="en"/>
              <a:t>Postcolonial terms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Postcolonial terms for students:</a:t>
            </a:r>
            <a:endParaRPr/>
          </a:p>
        </p:txBody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Postcolonialism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Decolonized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Race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Ethnicity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Diaspora</a:t>
            </a:r>
            <a:endParaRPr sz="2400">
              <a:solidFill>
                <a:srgbClr val="000000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sz="2400">
                <a:solidFill>
                  <a:srgbClr val="000000"/>
                </a:solidFill>
              </a:rPr>
              <a:t>Native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Post-reading activities</a:t>
            </a:r>
            <a:endParaRPr/>
          </a:p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Analysis essay</a:t>
            </a:r>
            <a:endParaRPr b="1"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Apply Social Identity Development Theory as a lens for analysis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Choose 3 rhetorical devices from list; analyze author’s use in novel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Peer feedback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Revisions &amp; Conferencing</a:t>
            </a:r>
            <a:endParaRPr/>
          </a:p>
          <a:p>
            <a: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Final draft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Book talks</a:t>
            </a:r>
            <a:r>
              <a:rPr lang="en"/>
              <a:t> in small groups (required) &amp; whole class (voluntary). Model this for students.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b="1" lang="en"/>
              <a:t>Reflection</a:t>
            </a:r>
            <a:r>
              <a:rPr lang="en"/>
              <a:t> survey &amp; journaling</a:t>
            </a:r>
            <a:endParaRPr/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Option to post review of novel to classroom page</a:t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5149" y="292850"/>
            <a:ext cx="3191374" cy="110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Methods/Data collection</a:t>
            </a:r>
            <a:endParaRPr/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228675"/>
            <a:ext cx="8520600" cy="3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Student analysis essays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Pre-reading surveys (Google Forms)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Post-reading surveys (Google Forms)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Interviews with students (group and/or individual)</a:t>
            </a:r>
            <a:endParaRPr sz="2400"/>
          </a:p>
          <a:p>
            <a:pPr indent="0" lvl="0" marL="457200" rt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voices</a:t>
            </a:r>
            <a:endParaRPr/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311700" y="1017275"/>
            <a:ext cx="6735300" cy="39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“...I think both main characters are easy to find common ground with or make those simple connections that really make a book much better. I also think that in the end people will realize from the events that’ve happened so far that </a:t>
            </a:r>
            <a:r>
              <a:rPr b="1" lang="en">
                <a:solidFill>
                  <a:srgbClr val="000000"/>
                </a:solidFill>
              </a:rPr>
              <a:t>it is so easy to stereotype people and to have just one opinion of a race or ethnicity,</a:t>
            </a:r>
            <a:r>
              <a:rPr lang="en">
                <a:solidFill>
                  <a:srgbClr val="000000"/>
                </a:solidFill>
              </a:rPr>
              <a:t> but that’s never the way it’s supposed to be with anything.” 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(</a:t>
            </a:r>
            <a:r>
              <a:rPr i="1" lang="en">
                <a:solidFill>
                  <a:srgbClr val="000000"/>
                </a:solidFill>
              </a:rPr>
              <a:t>All-American Boys</a:t>
            </a:r>
            <a:r>
              <a:rPr lang="en"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998" y="215274"/>
            <a:ext cx="2075549" cy="3264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Who, What, and why</a:t>
            </a:r>
            <a:endParaRPr/>
          </a:p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Secondary students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Juniors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AP Language &amp; Composition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Independent Reading Unit</a:t>
            </a:r>
            <a:endParaRPr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AP Lang does not require literature study, but can be included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Junior year is American Literature</a:t>
            </a:r>
            <a:endParaRPr sz="1800"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Research shows r</a:t>
            </a:r>
            <a:r>
              <a:rPr lang="en"/>
              <a:t>eading independently positively impacts literacy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voices</a:t>
            </a:r>
            <a:endParaRPr/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1228675"/>
            <a:ext cx="66390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“I enjoy the writer’s inclusion of Spanish phrases within the story, as well as the diction and imagery she uses. Piedad is very much relatable to teens, since </a:t>
            </a:r>
            <a:r>
              <a:rPr b="1" lang="en">
                <a:solidFill>
                  <a:srgbClr val="000000"/>
                </a:solidFill>
              </a:rPr>
              <a:t>she exemplifies the struggle of identity most teens face</a:t>
            </a:r>
            <a:r>
              <a:rPr lang="en">
                <a:solidFill>
                  <a:srgbClr val="000000"/>
                </a:solidFill>
              </a:rPr>
              <a:t>. Medina depicts Piedad making decisions that impact her life in both positive and negative ways. The author presents Piedad as neither perfect nor broken, but as human.” 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(</a:t>
            </a:r>
            <a:r>
              <a:rPr i="1" lang="en">
                <a:solidFill>
                  <a:srgbClr val="000000"/>
                </a:solidFill>
              </a:rPr>
              <a:t>Yaqui Delgado Wants to Kick Your Ass</a:t>
            </a:r>
            <a:r>
              <a:rPr lang="en">
                <a:solidFill>
                  <a:srgbClr val="000000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770" y="2258725"/>
            <a:ext cx="1755500" cy="2647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voices: THe hate u give</a:t>
            </a:r>
            <a:endParaRPr/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11700" y="1093850"/>
            <a:ext cx="6564000" cy="34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“I chose </a:t>
            </a:r>
            <a:r>
              <a:rPr i="1" lang="en">
                <a:solidFill>
                  <a:srgbClr val="000000"/>
                </a:solidFill>
              </a:rPr>
              <a:t>The Hate You Give</a:t>
            </a:r>
            <a:r>
              <a:rPr lang="en">
                <a:solidFill>
                  <a:srgbClr val="000000"/>
                </a:solidFill>
              </a:rPr>
              <a:t>. It is a wonderful book on how to use your voice even in the worst situations possible….The entire book was an eye opener to the injustices in the world. It also </a:t>
            </a:r>
            <a:r>
              <a:rPr b="1" lang="en">
                <a:solidFill>
                  <a:srgbClr val="000000"/>
                </a:solidFill>
              </a:rPr>
              <a:t>helped me to get rid of my single story</a:t>
            </a:r>
            <a:r>
              <a:rPr lang="en">
                <a:solidFill>
                  <a:srgbClr val="000000"/>
                </a:solidFill>
              </a:rPr>
              <a:t> and gain a new perspective on situations and living conditions that I would never have learned about otherwise.” 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“The novel that I chose to read was </a:t>
            </a:r>
            <a:r>
              <a:rPr i="1" lang="en">
                <a:solidFill>
                  <a:srgbClr val="000000"/>
                </a:solidFill>
              </a:rPr>
              <a:t>The Hate You Give</a:t>
            </a:r>
            <a:r>
              <a:rPr lang="en">
                <a:solidFill>
                  <a:srgbClr val="000000"/>
                </a:solidFill>
              </a:rPr>
              <a:t>, and it just may be </a:t>
            </a:r>
            <a:r>
              <a:rPr b="1" lang="en">
                <a:solidFill>
                  <a:srgbClr val="000000"/>
                </a:solidFill>
              </a:rPr>
              <a:t>the best book I’ve ever had to read for an English class</a:t>
            </a:r>
            <a:r>
              <a:rPr lang="en">
                <a:solidFill>
                  <a:srgbClr val="000000"/>
                </a:solidFill>
              </a:rPr>
              <a:t>.”</a:t>
            </a:r>
            <a:endParaRPr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801" y="1325976"/>
            <a:ext cx="1755499" cy="2651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</a:t>
            </a:r>
            <a:r>
              <a:rPr b="1" lang="en"/>
              <a:t>appreciate choice</a:t>
            </a:r>
            <a:r>
              <a:rPr lang="en"/>
              <a:t> in their independent reading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students purposely chose a book different from their own ethnicity or culture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Students wrote about </a:t>
            </a:r>
            <a:r>
              <a:rPr b="1" lang="en"/>
              <a:t>increased empathy</a:t>
            </a:r>
            <a:r>
              <a:rPr lang="en"/>
              <a:t> for people &amp; situations that they were previously unaware of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Most students </a:t>
            </a:r>
            <a:r>
              <a:rPr b="1" lang="en"/>
              <a:t>made sense</a:t>
            </a:r>
            <a:r>
              <a:rPr lang="en"/>
              <a:t> of the Social Identity Development theory lens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Made </a:t>
            </a:r>
            <a:r>
              <a:rPr b="1" lang="en"/>
              <a:t>personal connections</a:t>
            </a:r>
            <a:r>
              <a:rPr lang="en"/>
              <a:t> to the experiences of the main characters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Suggestions </a:t>
            </a:r>
            <a:endParaRPr/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can be </a:t>
            </a:r>
            <a:r>
              <a:rPr b="1" lang="en">
                <a:solidFill>
                  <a:srgbClr val="000000"/>
                </a:solidFill>
              </a:rPr>
              <a:t>adapted</a:t>
            </a:r>
            <a:r>
              <a:rPr lang="en">
                <a:solidFill>
                  <a:srgbClr val="000000"/>
                </a:solidFill>
              </a:rPr>
              <a:t> for various secondary ELA </a:t>
            </a:r>
            <a:r>
              <a:rPr b="1" lang="en">
                <a:solidFill>
                  <a:srgbClr val="000000"/>
                </a:solidFill>
              </a:rPr>
              <a:t>grade and ability levels</a:t>
            </a:r>
            <a:r>
              <a:rPr lang="en">
                <a:solidFill>
                  <a:srgbClr val="000000"/>
                </a:solidFill>
              </a:rPr>
              <a:t> to meet the needs of individual learners 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Project can be </a:t>
            </a:r>
            <a:r>
              <a:rPr b="1" lang="en">
                <a:solidFill>
                  <a:srgbClr val="000000"/>
                </a:solidFill>
              </a:rPr>
              <a:t>adapted</a:t>
            </a:r>
            <a:r>
              <a:rPr lang="en">
                <a:solidFill>
                  <a:srgbClr val="000000"/>
                </a:solidFill>
              </a:rPr>
              <a:t> to focus on a particular </a:t>
            </a:r>
            <a:r>
              <a:rPr b="1" lang="en">
                <a:solidFill>
                  <a:srgbClr val="000000"/>
                </a:solidFill>
              </a:rPr>
              <a:t>genre</a:t>
            </a:r>
            <a:r>
              <a:rPr lang="en">
                <a:solidFill>
                  <a:srgbClr val="000000"/>
                </a:solidFill>
              </a:rPr>
              <a:t> (contemporary Young Adult, Science Fiction, Fantasy, Historical, nonfiction, etc.) or assigned more than once in a school year</a:t>
            </a:r>
            <a:endParaRPr>
              <a:solidFill>
                <a:srgbClr val="000000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Use </a:t>
            </a:r>
            <a:r>
              <a:rPr b="1" lang="en">
                <a:solidFill>
                  <a:srgbClr val="000000"/>
                </a:solidFill>
              </a:rPr>
              <a:t>alternate assignments</a:t>
            </a:r>
            <a:r>
              <a:rPr lang="en">
                <a:solidFill>
                  <a:srgbClr val="000000"/>
                </a:solidFill>
              </a:rPr>
              <a:t> such as creating Google sites</a:t>
            </a:r>
            <a:endParaRPr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139025"/>
            <a:ext cx="8520600" cy="7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005850"/>
            <a:ext cx="8520600" cy="38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Appiah, A. (2006).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Cosmopolitanism : Ethics in a world of strangers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(1st ed.. ed.). New York: New York : W.W. Norton.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Brooks, W., &amp; Cueto, D. (2018). Contemplating and extending the scholarship on Children’s and young adult literature.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Journal of Literacy Research, 50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(1), 9-30.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Durand, E. S. (2015). Understanding diversity in a global context: Preservice teachers' encounters with postcolonial young adult literature.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The ALAN Review, </a:t>
            </a:r>
            <a:endParaRPr i="1"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45720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(Winter), 80-90.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Durand, E. S. (2016). At the intersections of identity. In D. Linville, &amp; D. L. Carlson (Eds.),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Beyond borders: Queer eros and ethos (ethics) in LGBTQ young adult </a:t>
            </a:r>
            <a:endParaRPr i="1"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45720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literature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(). New York, Frankfurt , Berlin: Peter Lang Publishing, Inc.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Christensen, L. (2000). In Rethinking Schools L. M.,WI (Ed.),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Reading, writing, and rising up teaching about social justice and the power of the written</a:t>
            </a:r>
            <a:endParaRPr i="1"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45720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word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S.l.]: S.l. : Distributed by ERIC Clearinghouse.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Glasgow, J. N. (2001). Teaching social justice through young adult literature.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The English Journal, 90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(6), 54-61.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Hinchman, K. A., &amp; Appleman, D. (2017).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Adolescent literacies : A handbook of practice-based research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New York : Guilford Press.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Malo-Juvera, V. (2017). A postcolonial primer with multicultural YA literature.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English Journal, 107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(1), 41-47.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Seymour, M. (2004).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Educating for humanity : Rethinking the purposes of education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Boulder, CO : Clinton, Wash.: Boulder, CO : Paradigm Publishers ; Clinton, Wash. : Heritage Institute.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279400" lvl="0" marL="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Vygotskiĭ, L. S. (Lev Semenovich). (1978). In Cole M. (Ed.), </a:t>
            </a:r>
            <a:r>
              <a:rPr i="1"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Mind in society : The development of higher psychological processes</a:t>
            </a:r>
            <a:r>
              <a:rPr lang="en" sz="9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 Cambridge: Cambridge : Harvard University Press.</a:t>
            </a:r>
            <a:endParaRPr sz="9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research interest...</a:t>
            </a:r>
            <a:endParaRPr/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228675"/>
            <a:ext cx="52275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</a:t>
            </a:r>
            <a:r>
              <a:rPr b="1" lang="en"/>
              <a:t>intersection</a:t>
            </a:r>
            <a:r>
              <a:rPr lang="en"/>
              <a:t> between student </a:t>
            </a:r>
            <a:r>
              <a:rPr b="1" lang="en"/>
              <a:t>identity and literacy</a:t>
            </a:r>
            <a:r>
              <a:rPr lang="en"/>
              <a:t> (ie, what funds of knowledge do students bring to school)</a:t>
            </a:r>
            <a:endParaRPr/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Valuing students</a:t>
            </a:r>
            <a:r>
              <a:rPr lang="en"/>
              <a:t> for their critical literary knowledge &amp; skills</a:t>
            </a:r>
            <a:endParaRPr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500" y="1736262"/>
            <a:ext cx="3614049" cy="23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Independent Book unit Research question:</a:t>
            </a:r>
            <a:endParaRPr/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How do students </a:t>
            </a:r>
            <a:r>
              <a:rPr b="1" lang="en" sz="2400">
                <a:solidFill>
                  <a:srgbClr val="000000"/>
                </a:solidFill>
              </a:rPr>
              <a:t>perceive</a:t>
            </a:r>
            <a:r>
              <a:rPr lang="en" sz="2400">
                <a:solidFill>
                  <a:srgbClr val="000000"/>
                </a:solidFill>
              </a:rPr>
              <a:t> their experience of using Social Identity Development Theory as a lens to analyze postcolonial Young Adult novels written by American writers?</a:t>
            </a:r>
            <a:endParaRPr sz="2400">
              <a:solidFill>
                <a:srgbClr val="000000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books…	</a:t>
            </a:r>
            <a:endParaRPr/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Written by American authors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Young Adult genre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Written by and about people of color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Protagonist experiences a challenge or change in identity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</a:pPr>
            <a:r>
              <a:rPr lang="en" sz="2400">
                <a:solidFill>
                  <a:srgbClr val="000000"/>
                </a:solidFill>
              </a:rPr>
              <a:t>Social issues may be highlighted in plot</a:t>
            </a:r>
            <a:endParaRPr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CFE2F3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950" y="54100"/>
            <a:ext cx="1554356" cy="237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7450" y="2688150"/>
            <a:ext cx="1554325" cy="243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3750" y="54100"/>
            <a:ext cx="1554349" cy="250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86188" y="-13250"/>
            <a:ext cx="1692025" cy="251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4538" y="132328"/>
            <a:ext cx="1554348" cy="23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5025" y="2688146"/>
            <a:ext cx="1554350" cy="234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6949" y="2529456"/>
            <a:ext cx="1692026" cy="266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91675" y="2858075"/>
            <a:ext cx="1494609" cy="22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6099" y="2712702"/>
            <a:ext cx="1494600" cy="229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05170" y="54100"/>
            <a:ext cx="1755500" cy="2647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framework</a:t>
            </a:r>
            <a:endParaRPr/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228675"/>
            <a:ext cx="6264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Learning is a social process</a:t>
            </a:r>
            <a:endParaRPr sz="3000"/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sz="3000"/>
              <a:t>Learning is situated (all students &amp; classrooms are different)</a:t>
            </a:r>
            <a:endParaRPr>
              <a:solidFill>
                <a:srgbClr val="000000"/>
              </a:solidFill>
            </a:endParaRPr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SocioCultural Framework</a:t>
            </a:r>
            <a:r>
              <a:rPr lang="en"/>
              <a:t> (Vygotsky, 1978)</a:t>
            </a:r>
            <a:endParaRPr sz="36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Shape 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500" y="1409625"/>
            <a:ext cx="2191171" cy="334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Framework</a:t>
            </a:r>
            <a:endParaRPr/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311700" y="1228675"/>
            <a:ext cx="67137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Cosmopolitanism</a:t>
            </a:r>
            <a:r>
              <a:rPr lang="en">
                <a:solidFill>
                  <a:srgbClr val="000000"/>
                </a:solidFill>
              </a:rPr>
              <a:t> &amp; Cosmopolitan Youth</a:t>
            </a:r>
            <a:r>
              <a:rPr lang="en"/>
              <a:t>: “all youth are already cosmopolitan intellectuals engaged in contemporary cultural and political debates and realities with their family and friends” (DeJaynes &amp; Curmi, 2015).</a:t>
            </a:r>
            <a:endParaRPr/>
          </a:p>
          <a:p>
            <a:pPr indent="-342900" lvl="1" marL="914400" rtl="0">
              <a:spcBef>
                <a:spcPts val="16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“Citizens of the world”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“Critical youth lens”</a:t>
            </a:r>
            <a:endParaRPr sz="1800"/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Contrary to view that youth are “becoming” or “innocent”</a:t>
            </a:r>
            <a:endParaRPr sz="18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2350" y="292852"/>
            <a:ext cx="2126475" cy="319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 1:Planning phase </a:t>
            </a:r>
            <a:endParaRPr/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Determined purpose of unit and what data I wanted to gather. 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●"/>
            </a:pPr>
            <a:r>
              <a:rPr lang="en"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Considered students (my students are AP Language &amp; Composition juniors) and reading selections (novel choice list).</a:t>
            </a:r>
            <a:endParaRPr sz="3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